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307" r:id="rId3"/>
    <p:sldId id="266" r:id="rId4"/>
    <p:sldId id="308" r:id="rId5"/>
    <p:sldId id="310" r:id="rId6"/>
    <p:sldId id="317" r:id="rId7"/>
    <p:sldId id="311" r:id="rId8"/>
    <p:sldId id="312" r:id="rId9"/>
    <p:sldId id="313" r:id="rId10"/>
    <p:sldId id="314" r:id="rId11"/>
    <p:sldId id="315" r:id="rId12"/>
    <p:sldId id="316" r:id="rId13"/>
    <p:sldId id="320" r:id="rId14"/>
    <p:sldId id="290" r:id="rId15"/>
    <p:sldId id="292" r:id="rId16"/>
    <p:sldId id="296" r:id="rId17"/>
    <p:sldId id="322" r:id="rId18"/>
    <p:sldId id="324" r:id="rId19"/>
    <p:sldId id="332" r:id="rId20"/>
    <p:sldId id="330" r:id="rId21"/>
    <p:sldId id="331" r:id="rId22"/>
    <p:sldId id="325" r:id="rId23"/>
    <p:sldId id="329" r:id="rId24"/>
    <p:sldId id="321" r:id="rId25"/>
  </p:sldIdLst>
  <p:sldSz cx="12192000" cy="6858000"/>
  <p:notesSz cx="6808788" cy="994092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08" y="6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EB64B9-DDF1-0BF9-EFE8-3BAF8B95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2A21089-D9A3-FD04-AD3D-3980037E6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09A1812-1D94-19A9-C504-9BEBBC88E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0E4CE4-6AAB-5023-E011-22EA41BA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399F1F5-4AA8-34AA-1154-4441AD49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337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8D8D87-FDF2-C56B-2C2D-5C522B15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F9CA99C-05D6-0B2F-3833-19224FBDE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F04A164-2BF5-7949-1CAC-C70F66913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EAD99A-2C11-04EF-BE18-CBB9CF9FE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5EF95ED-4C6D-D9C9-50AB-5BC4C2FC8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22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51304DF-7A69-B0EF-81A4-D410BE211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E15A95B-50AB-FF13-FA18-49FAF1262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718F0E6-523F-C40A-E25A-459B1D3A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5427F74-11E8-96D3-0E20-5815D2131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C027214-F063-F294-A9C4-302CC909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108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E75947-97DF-A6B7-D9C4-CB72EB13C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DFCF89-47CC-FB2C-B663-06B32BF71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F36C18C-70E4-7D61-1527-CB3C18BB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2BD0729-AC50-0F10-69DE-F382BFCFB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D0A13F5-64CC-7DA8-D40C-083CD2D2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970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A38ED4-23C0-0B70-A977-1284B666A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BB1941-9899-47D1-41EE-970714994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022DE1C-6EF8-97F3-8BE9-6C6F2A09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8BE971F-E321-7C53-4EC9-7C245A96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DC37E99-7EC4-27FA-4B92-0998FD67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574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59065B-D4B1-43F3-4B59-606CEA99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7034A0-511E-DEFF-1613-0214C21B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C910E0B-6FE5-BEC9-6BFA-B5613B5CD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8D8AB59-3694-AADC-AFB8-E10E85964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1B0396B-4E7B-D863-7739-28577C9D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3451F7F-1A73-7893-19BB-C2955EC39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359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548402-5E21-F343-418C-4AB9BCCCA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B5C8D01-19A6-29CD-03B1-7FA609DDF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EDA2F4A-D953-0A62-FF9C-22989B197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53ACF7D-6765-C4AA-F358-88CE8F00BB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A025DF1-E004-D8CC-D30E-A853963D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4F4C963-6339-7DC1-CB20-74C03F622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B19ADA7-AA62-64A0-7270-83FE3A322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D47CD39-F96A-CCDD-ECA7-F4DB3F61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506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C6EA23-5583-8A96-782B-B9CC5645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8237F52-19F0-FB00-546D-4AD3D3DE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22D48C5-872E-2B42-3D4D-AE5C4D78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504788F-161E-B13C-773C-19F363EC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519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2577D8E-DAAD-3483-6938-7A735D46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4ACB3EE-3EE2-36DC-CA32-CE0F242F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F9C8F6E-A514-FDBA-9493-25F34C44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259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48DF66-7BC9-8FA3-DAC1-F8C990084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52C139-8712-F3E3-B477-E20AEDF9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2FF9262-1ABB-A9F9-BE3A-EEA9B7C99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6509CC9-565E-7ECB-4C9E-79E0A721D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30F6E21-7467-F414-267C-9D33C8B10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2A57DB7-C63B-E402-4BF9-E749E8C1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859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17CEC3-F133-878D-EC09-B79BEEE9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F231E81-8EE9-CFAE-5BF2-394D85759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BA724D2-EE13-8901-45C6-07B12355A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C4558E3-62AD-21E2-0D7D-C83AFD282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3F86BE1-266F-0D35-3F54-19AEFB5D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A59C705-3133-075C-3594-6BBFF28E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25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9C81CA7-9FB7-923D-A164-470DA31B5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35EEAB0-D51F-42B8-59A2-8276CC320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065EEAD-040B-5D27-1435-6B9974782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15A82-E84C-4182-AC27-2B58E3367191}" type="datetimeFigureOut">
              <a:rPr lang="hu-HU" smtClean="0"/>
              <a:t>2025. 06. 12.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29BEAD4-3804-1928-0CF1-3C1191E8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12CA8F8-3BE4-E3E3-1342-1B51163B1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BC796-D460-42F0-ADAC-356E59F84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626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35445" y="696557"/>
            <a:ext cx="10626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kern="100" dirty="0">
                <a:latin typeface="Posterama" panose="020B0504020200020000" pitchFamily="34" charset="0"/>
                <a:ea typeface="Calibri" panose="020F0502020204030204" pitchFamily="34" charset="0"/>
                <a:cs typeface="Posterama" panose="020B0504020200020000" pitchFamily="34" charset="0"/>
              </a:rPr>
              <a:t>Gandhi Gimnázium KHNP KFT                                 Miskolc – Lakhatás projekt</a:t>
            </a:r>
            <a:endParaRPr lang="hu-HU" sz="36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17" y="2329104"/>
            <a:ext cx="5192303" cy="3461537"/>
          </a:xfrm>
          <a:prstGeom prst="rect">
            <a:avLst/>
          </a:prstGeom>
        </p:spPr>
      </p:pic>
      <p:pic>
        <p:nvPicPr>
          <p:cNvPr id="6" name="Tartalom helye 3">
            <a:extLst>
              <a:ext uri="{FF2B5EF4-FFF2-40B4-BE49-F238E27FC236}">
                <a16:creationId xmlns:a16="http://schemas.microsoft.com/office/drawing/2014/main" id="{876F4E66-3821-A8CF-EA84-6801DE4C2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670" y="2329105"/>
            <a:ext cx="5192305" cy="34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75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396" y="1001386"/>
            <a:ext cx="4672353" cy="564129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693" y="1001386"/>
            <a:ext cx="4169656" cy="564129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761491" y="196334"/>
            <a:ext cx="50658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KISABLAKOS FALPANEL</a:t>
            </a:r>
          </a:p>
        </p:txBody>
      </p:sp>
    </p:spTree>
    <p:extLst>
      <p:ext uri="{BB962C8B-B14F-4D97-AF65-F5344CB8AC3E}">
        <p14:creationId xmlns:p14="http://schemas.microsoft.com/office/powerpoint/2010/main" val="939905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73" y="869309"/>
            <a:ext cx="4454839" cy="548799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067" y="1876197"/>
            <a:ext cx="2295525" cy="307657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525015" y="157903"/>
            <a:ext cx="7926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NAGYABLAKOS-, PANELEK és ELEMEK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32592D9-5D5D-3D0A-2020-E9299240C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88" y="869309"/>
            <a:ext cx="4106498" cy="547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84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44" y="560275"/>
            <a:ext cx="9749308" cy="56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3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853618" y="426057"/>
            <a:ext cx="8484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SZELEMENEK, PROFILOK  ÁRTÁBLÁZATA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011" y="1173823"/>
            <a:ext cx="5421972" cy="472579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806476" y="6062611"/>
            <a:ext cx="657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latin typeface="Posterama" panose="020B0504020200020000" pitchFamily="34" charset="0"/>
                <a:cs typeface="Posterama" panose="020B0504020200020000" pitchFamily="34" charset="0"/>
              </a:rPr>
              <a:t>MEGRENDELÉSKOR AZ ÁRAK EGYEZTETÉSE SZÜKSÉGES</a:t>
            </a:r>
          </a:p>
        </p:txBody>
      </p:sp>
    </p:spTree>
    <p:extLst>
      <p:ext uri="{BB962C8B-B14F-4D97-AF65-F5344CB8AC3E}">
        <p14:creationId xmlns:p14="http://schemas.microsoft.com/office/powerpoint/2010/main" val="257494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ég, felhő, kültéri, kerítés látható&#10;&#10;Automatikusan generált leírás">
            <a:extLst>
              <a:ext uri="{FF2B5EF4-FFF2-40B4-BE49-F238E27FC236}">
                <a16:creationId xmlns:a16="http://schemas.microsoft.com/office/drawing/2014/main" id="{6232FB51-76C3-D59A-B1A1-4FE093DD4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9" y="1876953"/>
            <a:ext cx="5717693" cy="4292082"/>
          </a:xfrm>
          <a:prstGeom prst="rect">
            <a:avLst/>
          </a:prstGeom>
        </p:spPr>
      </p:pic>
      <p:pic>
        <p:nvPicPr>
          <p:cNvPr id="5" name="Kép 4" descr="A képen kültéri, épület, ég, fa látható&#10;&#10;Automatikusan generált leírás">
            <a:extLst>
              <a:ext uri="{FF2B5EF4-FFF2-40B4-BE49-F238E27FC236}">
                <a16:creationId xmlns:a16="http://schemas.microsoft.com/office/drawing/2014/main" id="{59A16899-DD8F-0889-C928-698700C83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79" y="1838857"/>
            <a:ext cx="5819192" cy="4368274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FD19CE73-EAF3-19D3-0E6B-3728F2520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7104"/>
          </a:xfrm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latin typeface="Posterama" panose="020B0504020200020000" pitchFamily="34" charset="0"/>
                <a:cs typeface="Posterama" panose="020B0504020200020000" pitchFamily="34" charset="0"/>
              </a:rPr>
              <a:t>Csokvaományi házak építése I.</a:t>
            </a:r>
          </a:p>
        </p:txBody>
      </p:sp>
    </p:spTree>
    <p:extLst>
      <p:ext uri="{BB962C8B-B14F-4D97-AF65-F5344CB8AC3E}">
        <p14:creationId xmlns:p14="http://schemas.microsoft.com/office/powerpoint/2010/main" val="3942277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felhő, kültéri, ég, épület látható&#10;&#10;Automatikusan generált leírás">
            <a:extLst>
              <a:ext uri="{FF2B5EF4-FFF2-40B4-BE49-F238E27FC236}">
                <a16:creationId xmlns:a16="http://schemas.microsoft.com/office/drawing/2014/main" id="{B75FF7C7-5560-03FF-57C7-6D9CA792B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2" y="1436225"/>
            <a:ext cx="5798781" cy="4352952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219760" y="470875"/>
            <a:ext cx="9539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800" b="1" dirty="0">
                <a:latin typeface="Posterama" panose="020B0504020200020000" pitchFamily="34" charset="0"/>
                <a:cs typeface="Posterama" panose="020B0504020200020000" pitchFamily="34" charset="0"/>
              </a:rPr>
              <a:t>Csokvaományi házak építése II.</a:t>
            </a:r>
            <a:endParaRPr lang="hu-HU" sz="48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2" name="Kép 1" descr="A képen épület, ég, kültéri, növény látható&#10;&#10;Automatikusan generált leírás">
            <a:extLst>
              <a:ext uri="{FF2B5EF4-FFF2-40B4-BE49-F238E27FC236}">
                <a16:creationId xmlns:a16="http://schemas.microsoft.com/office/drawing/2014/main" id="{0F8079CF-D28E-1F89-4F20-55A09253B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98" y="1436225"/>
            <a:ext cx="5746562" cy="431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01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épület, kültéri, ég, ház látható&#10;&#10;Automatikusan generált leírás">
            <a:extLst>
              <a:ext uri="{FF2B5EF4-FFF2-40B4-BE49-F238E27FC236}">
                <a16:creationId xmlns:a16="http://schemas.microsoft.com/office/drawing/2014/main" id="{514BC584-3124-32C6-D53B-8E9664542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8" y="1511410"/>
            <a:ext cx="5626078" cy="4223309"/>
          </a:xfrm>
          <a:prstGeom prst="rect">
            <a:avLst/>
          </a:prstGeom>
        </p:spPr>
      </p:pic>
      <p:pic>
        <p:nvPicPr>
          <p:cNvPr id="8" name="Kép 7" descr="A képen épület, kültéri, ég, növény látható&#10;&#10;Automatikusan generált leírás">
            <a:extLst>
              <a:ext uri="{FF2B5EF4-FFF2-40B4-BE49-F238E27FC236}">
                <a16:creationId xmlns:a16="http://schemas.microsoft.com/office/drawing/2014/main" id="{708D19F2-8FB6-4466-36AE-CC3B47DAA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66" y="1506240"/>
            <a:ext cx="5632966" cy="422848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209724" y="470875"/>
            <a:ext cx="97394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800" b="1" dirty="0">
                <a:latin typeface="Posterama" panose="020B0504020200020000" pitchFamily="34" charset="0"/>
                <a:cs typeface="Posterama" panose="020B0504020200020000" pitchFamily="34" charset="0"/>
              </a:rPr>
              <a:t>Csokvaományi házak építése III.</a:t>
            </a:r>
            <a:endParaRPr lang="hu-HU" sz="48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01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49B9E6CF-706D-1ABF-55E1-A755C418C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04" y="1736126"/>
            <a:ext cx="5530405" cy="415149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BFFCF23-9621-8A86-7228-473E35B99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393" y="1736126"/>
            <a:ext cx="5530405" cy="4151491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217899" y="496633"/>
            <a:ext cx="97231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800" b="1" dirty="0">
                <a:latin typeface="Posterama" panose="020B0504020200020000" pitchFamily="34" charset="0"/>
                <a:cs typeface="Posterama" panose="020B0504020200020000" pitchFamily="34" charset="0"/>
              </a:rPr>
              <a:t>Csokvaományi házak építése IV.</a:t>
            </a:r>
            <a:endParaRPr lang="hu-HU" sz="48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607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2CBE764-7DAD-A7D8-FAF0-4D5D71F0D316}"/>
              </a:ext>
            </a:extLst>
          </p:cNvPr>
          <p:cNvSpPr txBox="1"/>
          <p:nvPr/>
        </p:nvSpPr>
        <p:spPr>
          <a:xfrm>
            <a:off x="1324671" y="431213"/>
            <a:ext cx="9542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800" b="1" dirty="0">
                <a:latin typeface="Posterama" panose="020B0504020200020000" pitchFamily="34" charset="0"/>
                <a:cs typeface="Posterama" panose="020B0504020200020000" pitchFamily="34" charset="0"/>
              </a:rPr>
              <a:t>Csokvaományi házak építése V.</a:t>
            </a:r>
            <a:endParaRPr lang="hu-HU" sz="48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8DF3490-F509-0F71-6744-90CC340D9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72" y="1512631"/>
            <a:ext cx="5291817" cy="397239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866" y="1512630"/>
            <a:ext cx="5671221" cy="39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90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FB020-A591-A98B-D01E-6681AB6B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D419E54-0C39-6104-9A73-1D13031E3F86}"/>
              </a:ext>
            </a:extLst>
          </p:cNvPr>
          <p:cNvSpPr txBox="1"/>
          <p:nvPr/>
        </p:nvSpPr>
        <p:spPr>
          <a:xfrm>
            <a:off x="0" y="44340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Csokvaományi ház konyha és fürdőszoba</a:t>
            </a:r>
            <a:endParaRPr lang="hu-HU" sz="36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EFEB54C-EF94-9260-B866-B6BFADA504E9}"/>
              </a:ext>
            </a:extLst>
          </p:cNvPr>
          <p:cNvSpPr txBox="1"/>
          <p:nvPr/>
        </p:nvSpPr>
        <p:spPr>
          <a:xfrm>
            <a:off x="935709" y="5902888"/>
            <a:ext cx="103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>
                <a:latin typeface="Posterama" panose="020B0504020200020000" pitchFamily="34" charset="0"/>
                <a:cs typeface="Posterama" panose="020B0504020200020000" pitchFamily="34" charset="0"/>
              </a:rPr>
              <a:t>A kivitelező tapasztalatai nagyon pozitívak a panelekkel és azok szerelésével kapcsolatban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6B3D2F7-3CBF-BC96-5411-D27804399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845" y="1404304"/>
            <a:ext cx="3041712" cy="405561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73" y="1404304"/>
            <a:ext cx="5364487" cy="411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23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A0EF23-9337-CA67-7197-2E578AD6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82" y="311425"/>
            <a:ext cx="10515600" cy="1054360"/>
          </a:xfrm>
        </p:spPr>
        <p:txBody>
          <a:bodyPr>
            <a:noAutofit/>
          </a:bodyPr>
          <a:lstStyle/>
          <a:p>
            <a:pPr algn="ctr"/>
            <a:r>
              <a:rPr lang="hu-HU" sz="2800" dirty="0">
                <a:latin typeface="Posterama" panose="020B0504020200020000" pitchFamily="34" charset="0"/>
                <a:cs typeface="Posterama" panose="020B0504020200020000" pitchFamily="34" charset="0"/>
              </a:rPr>
              <a:t>A 2021. júniusában Miskolcon átadott „Házgyár” </a:t>
            </a:r>
            <a:br>
              <a:rPr lang="hu-HU" sz="2800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hu-HU" sz="2800" dirty="0">
                <a:latin typeface="Posterama" panose="020B0504020200020000" pitchFamily="34" charset="0"/>
                <a:cs typeface="Posterama" panose="020B0504020200020000" pitchFamily="34" charset="0"/>
              </a:rPr>
              <a:t>szelemengyártó CNC gépsora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5E102DA-F7BC-3B1E-ED1F-06D04B641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19" y="1365786"/>
            <a:ext cx="5998663" cy="450058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1239A80-B987-1233-CBFC-0F3C2DDA0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924" y="1365785"/>
            <a:ext cx="5237016" cy="450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96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2CBE764-7DAD-A7D8-FAF0-4D5D71F0D316}"/>
              </a:ext>
            </a:extLst>
          </p:cNvPr>
          <p:cNvSpPr txBox="1"/>
          <p:nvPr/>
        </p:nvSpPr>
        <p:spPr>
          <a:xfrm>
            <a:off x="0" y="443405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800" b="1" dirty="0">
                <a:latin typeface="Posterama" panose="020B0504020200020000" pitchFamily="34" charset="0"/>
                <a:cs typeface="Posterama" panose="020B0504020200020000" pitchFamily="34" charset="0"/>
              </a:rPr>
              <a:t>Csörögi közösségi ház</a:t>
            </a:r>
            <a:endParaRPr lang="hu-HU" sz="48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/>
            <a:endParaRPr lang="hu-HU" sz="48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09" y="1572322"/>
            <a:ext cx="4606201" cy="365136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129" y="1572322"/>
            <a:ext cx="5218152" cy="365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79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2CBE764-7DAD-A7D8-FAF0-4D5D71F0D316}"/>
              </a:ext>
            </a:extLst>
          </p:cNvPr>
          <p:cNvSpPr txBox="1"/>
          <p:nvPr/>
        </p:nvSpPr>
        <p:spPr>
          <a:xfrm>
            <a:off x="107429" y="339745"/>
            <a:ext cx="118441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800" b="1" dirty="0">
                <a:latin typeface="Posterama" panose="020B0504020200020000" pitchFamily="34" charset="0"/>
                <a:cs typeface="Posterama" panose="020B0504020200020000" pitchFamily="34" charset="0"/>
              </a:rPr>
              <a:t>  Karancssági házak</a:t>
            </a:r>
            <a:endParaRPr lang="hu-HU" sz="48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52" y="1625095"/>
            <a:ext cx="5166865" cy="378403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808" y="1625095"/>
            <a:ext cx="4894647" cy="378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96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63D520DF-0103-B656-24CD-7E469E39151F}"/>
              </a:ext>
            </a:extLst>
          </p:cNvPr>
          <p:cNvSpPr txBox="1">
            <a:spLocks/>
          </p:cNvSpPr>
          <p:nvPr/>
        </p:nvSpPr>
        <p:spPr>
          <a:xfrm>
            <a:off x="536391" y="881714"/>
            <a:ext cx="11119217" cy="13981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Modern szolgálati lakóparkot épített a büntetés-végrehajtási szervezet a munkatársainak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80" y="2408347"/>
            <a:ext cx="5147681" cy="345153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882" y="2408348"/>
            <a:ext cx="5199818" cy="345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30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2">
            <a:extLst>
              <a:ext uri="{FF2B5EF4-FFF2-40B4-BE49-F238E27FC236}">
                <a16:creationId xmlns:a16="http://schemas.microsoft.com/office/drawing/2014/main" id="{63D520DF-0103-B656-24CD-7E469E39151F}"/>
              </a:ext>
            </a:extLst>
          </p:cNvPr>
          <p:cNvSpPr txBox="1">
            <a:spLocks/>
          </p:cNvSpPr>
          <p:nvPr/>
        </p:nvSpPr>
        <p:spPr>
          <a:xfrm>
            <a:off x="758079" y="433873"/>
            <a:ext cx="11119217" cy="7737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u-HU" sz="32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54" y="2125013"/>
            <a:ext cx="5323257" cy="340565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88" y="2125013"/>
            <a:ext cx="5314962" cy="3456637"/>
          </a:xfrm>
          <a:prstGeom prst="rect">
            <a:avLst/>
          </a:prstGeom>
        </p:spPr>
      </p:pic>
      <p:sp>
        <p:nvSpPr>
          <p:cNvPr id="8" name="Cím 2">
            <a:extLst>
              <a:ext uri="{FF2B5EF4-FFF2-40B4-BE49-F238E27FC236}">
                <a16:creationId xmlns:a16="http://schemas.microsoft.com/office/drawing/2014/main" id="{63D520DF-0103-B656-24CD-7E469E39151F}"/>
              </a:ext>
            </a:extLst>
          </p:cNvPr>
          <p:cNvSpPr txBox="1">
            <a:spLocks/>
          </p:cNvSpPr>
          <p:nvPr/>
        </p:nvSpPr>
        <p:spPr>
          <a:xfrm>
            <a:off x="536391" y="601299"/>
            <a:ext cx="11119217" cy="6062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latin typeface="Posterama" panose="020B0504020200020000" pitchFamily="34" charset="0"/>
                <a:cs typeface="Posterama" panose="020B0504020200020000" pitchFamily="34" charset="0"/>
              </a:rPr>
              <a:t>A KÉSZ LAKÓPARK</a:t>
            </a:r>
          </a:p>
        </p:txBody>
      </p:sp>
    </p:spTree>
    <p:extLst>
      <p:ext uri="{BB962C8B-B14F-4D97-AF65-F5344CB8AC3E}">
        <p14:creationId xmlns:p14="http://schemas.microsoft.com/office/powerpoint/2010/main" val="4011177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1530947"/>
            <a:ext cx="1219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kern="100" dirty="0">
                <a:latin typeface="Posterama" panose="020B0504020200020000" pitchFamily="34" charset="0"/>
                <a:ea typeface="Calibri" panose="020F0502020204030204" pitchFamily="34" charset="0"/>
                <a:cs typeface="Posterama" panose="020B0504020200020000" pitchFamily="34" charset="0"/>
              </a:rPr>
              <a:t>Gandhi Gimnázium KHNP KFT </a:t>
            </a:r>
          </a:p>
          <a:p>
            <a:pPr algn="ctr"/>
            <a:r>
              <a:rPr lang="hu-HU" sz="3200" b="1" kern="100" dirty="0">
                <a:latin typeface="Posterama" panose="020B0504020200020000" pitchFamily="34" charset="0"/>
                <a:ea typeface="Calibri" panose="020F0502020204030204" pitchFamily="34" charset="0"/>
                <a:cs typeface="Posterama" panose="020B0504020200020000" pitchFamily="34" charset="0"/>
              </a:rPr>
              <a:t> Miskolc – Lakhatás projekt</a:t>
            </a:r>
          </a:p>
          <a:p>
            <a:pPr algn="ctr"/>
            <a:endParaRPr lang="hu-HU" sz="2400" b="1" kern="100" dirty="0">
              <a:latin typeface="Posterama" panose="020B0504020200020000" pitchFamily="34" charset="0"/>
              <a:ea typeface="Calibri" panose="020F0502020204030204" pitchFamily="34" charset="0"/>
              <a:cs typeface="Posterama" panose="020B0504020200020000" pitchFamily="34" charset="0"/>
            </a:endParaRPr>
          </a:p>
          <a:p>
            <a:pPr algn="ctr"/>
            <a:r>
              <a:rPr lang="hu-HU" sz="2400" b="1" kern="100" dirty="0">
                <a:latin typeface="Posterama" panose="020B0504020200020000" pitchFamily="34" charset="0"/>
                <a:ea typeface="Calibri" panose="020F0502020204030204" pitchFamily="34" charset="0"/>
                <a:cs typeface="Posterama" panose="020B0504020200020000" pitchFamily="34" charset="0"/>
              </a:rPr>
              <a:t>Honlapunkon további referenciák (videók és képek) találhatóak: </a:t>
            </a:r>
            <a:r>
              <a:rPr lang="hu-HU" sz="2400" b="1" kern="100" dirty="0" err="1">
                <a:latin typeface="Posterama" panose="020B0504020200020000" pitchFamily="34" charset="0"/>
                <a:ea typeface="Calibri" panose="020F0502020204030204" pitchFamily="34" charset="0"/>
                <a:cs typeface="Posterama" panose="020B0504020200020000" pitchFamily="34" charset="0"/>
              </a:rPr>
              <a:t>www.lakhatasprojekt.hu</a:t>
            </a:r>
            <a:r>
              <a:rPr lang="hu-HU" sz="3200" b="1" kern="100" dirty="0">
                <a:latin typeface="Posterama" panose="020B0504020200020000" pitchFamily="34" charset="0"/>
                <a:ea typeface="Calibri" panose="020F0502020204030204" pitchFamily="34" charset="0"/>
                <a:cs typeface="Posterama" panose="020B0504020200020000" pitchFamily="34" charset="0"/>
              </a:rPr>
              <a:t> </a:t>
            </a:r>
          </a:p>
          <a:p>
            <a:pPr algn="ctr"/>
            <a:endParaRPr lang="hu-HU" sz="3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0" y="4660898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Posterama" panose="020B0504020200020000" pitchFamily="34" charset="0"/>
                <a:cs typeface="Posterama" panose="020B0504020200020000" pitchFamily="34" charset="0"/>
              </a:rPr>
              <a:t>Készítette: Czirják Béla</a:t>
            </a:r>
            <a:br>
              <a:rPr lang="hu-HU" sz="1600"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hu-HU" sz="1600">
                <a:latin typeface="Posterama" panose="020B0504020200020000" pitchFamily="34" charset="0"/>
                <a:cs typeface="Posterama" panose="020B0504020200020000" pitchFamily="34" charset="0"/>
              </a:rPr>
              <a:t>üzemvezető</a:t>
            </a:r>
            <a:endParaRPr lang="hu-HU" sz="16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/>
            <a:r>
              <a:rPr lang="hu-HU" sz="1600" dirty="0">
                <a:latin typeface="Posterama" panose="020B0504020200020000" pitchFamily="34" charset="0"/>
                <a:cs typeface="Posterama" panose="020B0504020200020000" pitchFamily="34" charset="0"/>
              </a:rPr>
              <a:t>Telefonszám: +36/20/224-7012</a:t>
            </a:r>
          </a:p>
          <a:p>
            <a:pPr algn="ctr"/>
            <a:r>
              <a:rPr lang="hu-HU" sz="1600" dirty="0">
                <a:latin typeface="Posterama" panose="020B0504020200020000" pitchFamily="34" charset="0"/>
                <a:cs typeface="Posterama" panose="020B0504020200020000" pitchFamily="34" charset="0"/>
              </a:rPr>
              <a:t>E-mail: miskolc.uzemvezeto@gandhikft.hu</a:t>
            </a:r>
          </a:p>
          <a:p>
            <a:pPr algn="ctr"/>
            <a:r>
              <a:rPr lang="hu-HU" sz="1600" dirty="0">
                <a:latin typeface="Posterama" panose="020B0504020200020000" pitchFamily="34" charset="0"/>
                <a:cs typeface="Posterama" panose="020B0504020200020000" pitchFamily="34" charset="0"/>
              </a:rPr>
              <a:t>Telephely: 3518 Miskolc, </a:t>
            </a:r>
            <a:r>
              <a:rPr lang="hu-HU" sz="1600" dirty="0" err="1">
                <a:latin typeface="Posterama" panose="020B0504020200020000" pitchFamily="34" charset="0"/>
                <a:cs typeface="Posterama" panose="020B0504020200020000" pitchFamily="34" charset="0"/>
              </a:rPr>
              <a:t>Erenyő</a:t>
            </a:r>
            <a:r>
              <a:rPr lang="hu-HU" sz="1600" dirty="0">
                <a:latin typeface="Posterama" panose="020B0504020200020000" pitchFamily="34" charset="0"/>
                <a:cs typeface="Posterama" panose="020B0504020200020000" pitchFamily="34" charset="0"/>
              </a:rPr>
              <a:t> utca 1.</a:t>
            </a:r>
          </a:p>
          <a:p>
            <a:pPr algn="ctr"/>
            <a:r>
              <a:rPr lang="hu-HU" sz="1600" dirty="0">
                <a:latin typeface="Posterama" panose="020B0504020200020000" pitchFamily="34" charset="0"/>
                <a:cs typeface="Posterama" panose="020B0504020200020000" pitchFamily="34" charset="0"/>
              </a:rPr>
              <a:t>Gandhi Gimnázium Közhasznú Nonprofit Kft.</a:t>
            </a:r>
          </a:p>
        </p:txBody>
      </p:sp>
    </p:spTree>
    <p:extLst>
      <p:ext uri="{BB962C8B-B14F-4D97-AF65-F5344CB8AC3E}">
        <p14:creationId xmlns:p14="http://schemas.microsoft.com/office/powerpoint/2010/main" val="3333620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33C61C-EDFD-0E1B-4A88-68195429E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8" y="0"/>
            <a:ext cx="10270535" cy="16715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195834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07280" algn="l"/>
              </a:tabLst>
            </a:pPr>
            <a:r>
              <a:rPr lang="hu-HU" b="1" kern="100" dirty="0">
                <a:effectLst/>
                <a:latin typeface="Posterama" panose="020B0504020200020000" pitchFamily="34" charset="0"/>
                <a:ea typeface="Calibri" panose="020F0502020204030204" pitchFamily="34" charset="0"/>
                <a:cs typeface="Posterama" panose="020B0504020200020000" pitchFamily="34" charset="0"/>
              </a:rPr>
              <a:t>ÉMI</a:t>
            </a:r>
            <a:br>
              <a:rPr lang="hu-HU" sz="1800" kern="100" dirty="0">
                <a:effectLst/>
                <a:latin typeface="Posterama" panose="020B0504020200020000" pitchFamily="34" charset="0"/>
                <a:ea typeface="Calibri" panose="020F0502020204030204" pitchFamily="34" charset="0"/>
                <a:cs typeface="Posterama" panose="020B0504020200020000" pitchFamily="34" charset="0"/>
              </a:rPr>
            </a:br>
            <a:r>
              <a:rPr lang="hu-HU" sz="2000" b="1" kern="0" dirty="0">
                <a:effectLst/>
                <a:latin typeface="Posterama" panose="020B0504020200020000" pitchFamily="34" charset="0"/>
                <a:ea typeface="Calibri" panose="020F0502020204030204" pitchFamily="34" charset="0"/>
                <a:cs typeface="Posterama" panose="020B0504020200020000" pitchFamily="34" charset="0"/>
              </a:rPr>
              <a:t>EK—ÜZEMI GYÁRTÁSELLENŐRZÉS MEGFELELŐSEGI TANÚSÍTVÁNY</a:t>
            </a:r>
            <a:br>
              <a:rPr lang="hu-HU" sz="2000" b="1" kern="0" dirty="0">
                <a:latin typeface="Posterama" panose="020B0504020200020000" pitchFamily="34" charset="0"/>
                <a:ea typeface="Calibri" panose="020F0502020204030204" pitchFamily="34" charset="0"/>
                <a:cs typeface="Posterama" panose="020B0504020200020000" pitchFamily="34" charset="0"/>
              </a:rPr>
            </a:br>
            <a:r>
              <a:rPr lang="hu-HU" sz="2700" b="1" kern="100" dirty="0">
                <a:effectLst/>
                <a:latin typeface="Posterama" panose="020B0504020200020000" pitchFamily="34" charset="0"/>
                <a:ea typeface="Calibri" panose="020F0502020204030204" pitchFamily="34" charset="0"/>
                <a:cs typeface="Posterama" panose="020B0504020200020000" pitchFamily="34" charset="0"/>
              </a:rPr>
              <a:t>valamint a  panelek tűzvédelmi megfelelőségről szóló igazolás</a:t>
            </a:r>
            <a:endParaRPr lang="hu-HU" sz="27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BBC5640-4E33-91CB-C253-2777C9925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619" y="1754764"/>
            <a:ext cx="3582954" cy="490732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E0F2EEC-EB33-B827-BB08-F9220C86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578" y="1754764"/>
            <a:ext cx="3656166" cy="49403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749" y="1754764"/>
            <a:ext cx="3528409" cy="49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17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8" y="1285408"/>
            <a:ext cx="6879266" cy="514758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215166" y="373487"/>
            <a:ext cx="8937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C profilú szelemenek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464" y="2067327"/>
            <a:ext cx="41338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8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110432" y="199694"/>
            <a:ext cx="4406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U profilú szelemenek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52" y="1009382"/>
            <a:ext cx="5113743" cy="501540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050" y="1752531"/>
            <a:ext cx="5092434" cy="33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4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66" y="1983650"/>
            <a:ext cx="5164632" cy="331859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25633" y="478541"/>
            <a:ext cx="89293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AZ ALÁBBI PANELEK FELHASZNÁLÁSÁVAL </a:t>
            </a:r>
          </a:p>
          <a:p>
            <a:pPr algn="ctr"/>
            <a:r>
              <a:rPr lang="hu-H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 60m2-s HÁZ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475" y="1983650"/>
            <a:ext cx="5572996" cy="331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1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561" y="792177"/>
            <a:ext cx="4321793" cy="578892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838" y="792176"/>
            <a:ext cx="4326928" cy="578892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800716" y="207401"/>
            <a:ext cx="3373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TELE FALPANEL</a:t>
            </a:r>
          </a:p>
        </p:txBody>
      </p:sp>
    </p:spTree>
    <p:extLst>
      <p:ext uri="{BB962C8B-B14F-4D97-AF65-F5344CB8AC3E}">
        <p14:creationId xmlns:p14="http://schemas.microsoft.com/office/powerpoint/2010/main" val="145553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29527" y="243557"/>
            <a:ext cx="4878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TETŐPANEL és ELEMEK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-354061" y="2145080"/>
            <a:ext cx="5566766" cy="341449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3043318" y="2495894"/>
            <a:ext cx="5568201" cy="27143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863" y="1011877"/>
            <a:ext cx="4257004" cy="562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79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737" y="1080701"/>
            <a:ext cx="4671774" cy="56539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12" y="1080701"/>
            <a:ext cx="4207911" cy="5653928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74442" y="268906"/>
            <a:ext cx="57125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BEJÁRATI AJTÓS FALPANEL</a:t>
            </a:r>
          </a:p>
        </p:txBody>
      </p:sp>
    </p:spTree>
    <p:extLst>
      <p:ext uri="{BB962C8B-B14F-4D97-AF65-F5344CB8AC3E}">
        <p14:creationId xmlns:p14="http://schemas.microsoft.com/office/powerpoint/2010/main" val="266052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</TotalTime>
  <Words>191</Words>
  <Application>Microsoft Macintosh PowerPoint</Application>
  <PresentationFormat>Szélesvásznú</PresentationFormat>
  <Paragraphs>34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Posterama</vt:lpstr>
      <vt:lpstr>Office-téma</vt:lpstr>
      <vt:lpstr>PowerPoint-bemutató</vt:lpstr>
      <vt:lpstr>A 2021. júniusában Miskolcon átadott „Házgyár”  szelemengyártó CNC gépsora</vt:lpstr>
      <vt:lpstr>ÉMI EK—ÜZEMI GYÁRTÁSELLENŐRZÉS MEGFELELŐSEGI TANÚSÍTVÁNY valamint a  panelek tűzvédelmi megfelelőségről szóló igazolás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Csokvaományi házak építése I.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Beszámoló  Miskolc-Házgyár  2023.07.28   Készítette: Czirják Béla  üzemvezető</dc:title>
  <dc:creator>Béla Czirják</dc:creator>
  <cp:lastModifiedBy>Faragó Anett</cp:lastModifiedBy>
  <cp:revision>97</cp:revision>
  <cp:lastPrinted>2023-09-08T09:43:43Z</cp:lastPrinted>
  <dcterms:created xsi:type="dcterms:W3CDTF">2023-07-24T11:26:16Z</dcterms:created>
  <dcterms:modified xsi:type="dcterms:W3CDTF">2025-06-12T09:48:45Z</dcterms:modified>
</cp:coreProperties>
</file>